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media/image9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g"/>
  <Override PartName="/ppt/media/image13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jpg"/>
  <Override PartName="/ppt/notesSlides/notesSlide12.xml" ContentType="application/vnd.openxmlformats-officedocument.presentationml.notesSlide+xml"/>
  <Override PartName="/ppt/media/image16.jpg" ContentType="image/jpg"/>
  <Override PartName="/ppt/media/image17.jpg" ContentType="image/jpg"/>
  <Override PartName="/ppt/notesSlides/notesSlide13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1.jpg" ContentType="image/jpg"/>
  <Override PartName="/ppt/notesSlides/notesSlide20.xml" ContentType="application/vnd.openxmlformats-officedocument.presentationml.notesSlide+xml"/>
  <Override PartName="/ppt/media/image22.jpg" ContentType="image/jpg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5.jpg" ContentType="image/jp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1" r:id="rId1"/>
  </p:sldMasterIdLst>
  <p:notesMasterIdLst>
    <p:notesMasterId r:id="rId41"/>
  </p:notesMasterIdLst>
  <p:sldIdLst>
    <p:sldId id="256" r:id="rId2"/>
    <p:sldId id="303" r:id="rId3"/>
    <p:sldId id="267" r:id="rId4"/>
    <p:sldId id="310" r:id="rId5"/>
    <p:sldId id="318" r:id="rId6"/>
    <p:sldId id="307" r:id="rId7"/>
    <p:sldId id="309" r:id="rId8"/>
    <p:sldId id="320" r:id="rId9"/>
    <p:sldId id="308" r:id="rId10"/>
    <p:sldId id="306" r:id="rId11"/>
    <p:sldId id="311" r:id="rId12"/>
    <p:sldId id="274" r:id="rId13"/>
    <p:sldId id="276" r:id="rId14"/>
    <p:sldId id="277" r:id="rId15"/>
    <p:sldId id="278" r:id="rId16"/>
    <p:sldId id="279" r:id="rId17"/>
    <p:sldId id="280" r:id="rId18"/>
    <p:sldId id="312" r:id="rId19"/>
    <p:sldId id="281" r:id="rId20"/>
    <p:sldId id="282" r:id="rId21"/>
    <p:sldId id="283" r:id="rId22"/>
    <p:sldId id="284" r:id="rId23"/>
    <p:sldId id="286" r:id="rId24"/>
    <p:sldId id="287" r:id="rId25"/>
    <p:sldId id="289" r:id="rId26"/>
    <p:sldId id="290" r:id="rId27"/>
    <p:sldId id="291" r:id="rId28"/>
    <p:sldId id="292" r:id="rId29"/>
    <p:sldId id="322" r:id="rId30"/>
    <p:sldId id="313" r:id="rId31"/>
    <p:sldId id="294" r:id="rId32"/>
    <p:sldId id="296" r:id="rId33"/>
    <p:sldId id="298" r:id="rId34"/>
    <p:sldId id="299" r:id="rId35"/>
    <p:sldId id="300" r:id="rId36"/>
    <p:sldId id="301" r:id="rId37"/>
    <p:sldId id="314" r:id="rId38"/>
    <p:sldId id="302" r:id="rId39"/>
    <p:sldId id="315" r:id="rId4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2"/>
            <a:ext cx="7543800" cy="36306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flowcap.flowsit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Automated</a:t>
            </a:r>
            <a:br>
              <a:rPr lang="en-US" smtClean="0"/>
            </a:br>
            <a:r>
              <a:rPr lang="en-US" smtClean="0"/>
              <a:t>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Manual Gating (polygons) Vs. </a:t>
            </a:r>
            <a:br>
              <a:rPr lang="en-US" altLang="x-none" dirty="0" smtClean="0"/>
            </a:br>
            <a:r>
              <a:rPr lang="en-US" altLang="x-none" dirty="0" smtClean="0"/>
              <a:t>Automated Gating (colored dots)</a:t>
            </a:r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464292"/>
            <a:ext cx="3779545" cy="37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624515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32" y="530469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“Automated algorithms for flow cytometry data analysis have reached  a level  of maturity that enables them to match and in many cases exceed the results produced by human experts.” </a:t>
            </a:r>
          </a:p>
          <a:p>
            <a:pPr lvl="1"/>
            <a:r>
              <a:rPr lang="en-US" dirty="0" err="1" smtClean="0"/>
              <a:t>Aghaeepour</a:t>
            </a:r>
            <a:r>
              <a:rPr lang="en-US" dirty="0" smtClean="0"/>
              <a:t> et al., Nature Methods, 2013</a:t>
            </a:r>
          </a:p>
          <a:p>
            <a:endParaRPr lang="en-US" dirty="0" smtClean="0"/>
          </a:p>
          <a:p>
            <a:r>
              <a:rPr lang="en-US" dirty="0" smtClean="0"/>
              <a:t>Supervised gating (diagnosis):  </a:t>
            </a:r>
            <a:r>
              <a:rPr lang="en-US" dirty="0" err="1" smtClean="0"/>
              <a:t>OpenCyto</a:t>
            </a:r>
            <a:r>
              <a:rPr lang="en-US" dirty="0" smtClean="0"/>
              <a:t>, </a:t>
            </a:r>
            <a:r>
              <a:rPr lang="en-US" dirty="0" err="1" smtClean="0"/>
              <a:t>flowDensity</a:t>
            </a:r>
            <a:endParaRPr lang="en-US" dirty="0" smtClean="0"/>
          </a:p>
          <a:p>
            <a:pPr lvl="1"/>
            <a:r>
              <a:rPr lang="en-US" dirty="0" err="1" smtClean="0"/>
              <a:t>Malek</a:t>
            </a:r>
            <a:r>
              <a:rPr lang="en-US" dirty="0" smtClean="0"/>
              <a:t> et al., Bioinformatics, 2014</a:t>
            </a:r>
          </a:p>
          <a:p>
            <a:endParaRPr lang="en-US" dirty="0" smtClean="0"/>
          </a:p>
          <a:p>
            <a:r>
              <a:rPr lang="en-US" dirty="0" smtClean="0"/>
              <a:t>Unsupervised biomarker discovery:  </a:t>
            </a:r>
            <a:r>
              <a:rPr lang="en-US" dirty="0" err="1" smtClean="0"/>
              <a:t>FlowReMi</a:t>
            </a:r>
            <a:r>
              <a:rPr lang="en-US" dirty="0" smtClean="0"/>
              <a:t>, </a:t>
            </a:r>
            <a:r>
              <a:rPr lang="en-US" dirty="0" err="1" smtClean="0"/>
              <a:t>flowType</a:t>
            </a:r>
            <a:r>
              <a:rPr lang="en-US" dirty="0" smtClean="0"/>
              <a:t>/</a:t>
            </a:r>
            <a:r>
              <a:rPr lang="en-US" dirty="0" err="1" smtClean="0"/>
              <a:t>RchyOptimyx</a:t>
            </a:r>
            <a:endParaRPr lang="en-US" dirty="0" smtClean="0"/>
          </a:p>
          <a:p>
            <a:pPr lvl="1"/>
            <a:r>
              <a:rPr lang="en-US" dirty="0" smtClean="0"/>
              <a:t>O′Neill et al., Bioinformatics,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506413" y="2281238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53703" y="4715969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</a:t>
            </a:r>
            <a:r>
              <a:rPr lang="en-US" dirty="0" smtClean="0"/>
              <a:t>Improved?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object 4"/>
          <p:cNvSpPr/>
          <p:nvPr/>
        </p:nvSpPr>
        <p:spPr>
          <a:xfrm>
            <a:off x="4663440" y="2349131"/>
            <a:ext cx="4155853" cy="1448543"/>
          </a:xfrm>
          <a:prstGeom prst="rect">
            <a:avLst/>
          </a:prstGeom>
          <a:blipFill>
            <a:blip r:embed="rId3" cstate="print"/>
            <a:srcRect/>
            <a:stretch>
              <a:fillRect l="-6600" r="-1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Open, Extensible Infrastructure </a:t>
            </a:r>
            <a:br>
              <a:rPr lang="en-US" dirty="0" smtClean="0"/>
            </a:br>
            <a:r>
              <a:rPr lang="en-US" dirty="0" smtClean="0"/>
              <a:t>- Packages are Interoperable &amp; Interchangeable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61690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pPr lvl="1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1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5" name="object 5"/>
          <p:cNvSpPr/>
          <p:nvPr/>
        </p:nvSpPr>
        <p:spPr>
          <a:xfrm>
            <a:off x="822960" y="4456529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 (2010)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</a:t>
            </a:r>
            <a:br>
              <a:rPr lang="en-US" dirty="0" smtClean="0"/>
            </a:br>
            <a:r>
              <a:rPr lang="en-US" dirty="0" smtClean="0"/>
              <a:t>Tools for Clinical Classification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9814344"/>
              </p:ext>
            </p:extLst>
          </p:nvPr>
        </p:nvGraphicFramePr>
        <p:xfrm>
          <a:off x="4664075" y="1538288"/>
          <a:ext cx="3702053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3707"/>
                <a:gridCol w="1017319"/>
                <a:gridCol w="1001173"/>
                <a:gridCol w="849854"/>
              </a:tblGrid>
              <a:tr h="278130">
                <a:tc>
                  <a:txBody>
                    <a:bodyPr/>
                    <a:lstStyle/>
                    <a:p>
                      <a:pPr algn="r"/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87508" y="5452333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solidFill>
                  <a:schemeClr val="bg1"/>
                </a:solidFill>
                <a:cs typeface="American Typewriter"/>
              </a:rPr>
              <a:t>Maec</a:t>
            </a:r>
            <a:r>
              <a:rPr sz="1200" spc="-149" dirty="0">
                <a:solidFill>
                  <a:schemeClr val="bg1"/>
                </a:solidFill>
                <a:cs typeface="American Typewriter"/>
              </a:rPr>
              <a:t>k</a:t>
            </a:r>
            <a:r>
              <a:rPr sz="1200" spc="-156" dirty="0">
                <a:solidFill>
                  <a:schemeClr val="bg1"/>
                </a:solidFill>
                <a:cs typeface="American Typewriter"/>
              </a:rPr>
              <a:t>er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82" dirty="0">
                <a:solidFill>
                  <a:schemeClr val="bg1"/>
                </a:solidFill>
                <a:cs typeface="American Typewriter"/>
              </a:rPr>
              <a:t>et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67" dirty="0">
                <a:solidFill>
                  <a:schemeClr val="bg1"/>
                </a:solidFill>
                <a:cs typeface="American Typewriter"/>
              </a:rPr>
              <a:t>al.</a:t>
            </a:r>
            <a:r>
              <a:rPr sz="1200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5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Nature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Reviews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Immunolog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y</a:t>
            </a:r>
            <a:r>
              <a:rPr sz="1200" spc="8" dirty="0">
                <a:solidFill>
                  <a:schemeClr val="bg1"/>
                </a:solidFill>
                <a:cs typeface="American Typewriter"/>
              </a:rPr>
              <a:t>,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170" dirty="0">
                <a:solidFill>
                  <a:schemeClr val="bg1"/>
                </a:solidFill>
                <a:cs typeface="American Typewriter"/>
              </a:rPr>
              <a:t>2012</a:t>
            </a:r>
            <a:endParaRPr sz="1200" dirty="0">
              <a:solidFill>
                <a:schemeClr val="bg1"/>
              </a:solidFill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2762" y="538308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1390" y="4651331"/>
            <a:ext cx="2966940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</a:t>
            </a:r>
            <a:endParaRPr lang="en-US" sz="1053" dirty="0" smtClean="0"/>
          </a:p>
          <a:p>
            <a:pPr algn="ctr"/>
            <a:r>
              <a:rPr lang="en-US" sz="1053" dirty="0" smtClean="0"/>
              <a:t>Acquisition</a:t>
            </a:r>
            <a:r>
              <a:rPr lang="en-US" sz="1053" dirty="0"/>
              <a:t>, 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</a:t>
            </a:r>
            <a:br>
              <a:rPr lang="en-US" dirty="0" smtClean="0"/>
            </a:br>
            <a:r>
              <a:rPr lang="en-US" dirty="0" smtClean="0"/>
              <a:t>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-III Conclusion: </a:t>
            </a:r>
            <a:br>
              <a:rPr lang="en-US" dirty="0" smtClean="0"/>
            </a:br>
            <a:r>
              <a:rPr lang="en-US" dirty="0" smtClean="0"/>
              <a:t>Stop Manually Gating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00" spc="-149" dirty="0">
                <a:cs typeface="American Typewriter"/>
              </a:rPr>
              <a:t>*Aghaee</a:t>
            </a:r>
            <a:r>
              <a:rPr sz="1400" spc="-112" dirty="0">
                <a:cs typeface="American Typewriter"/>
              </a:rPr>
              <a:t>p</a:t>
            </a:r>
            <a:r>
              <a:rPr sz="1400" spc="-156" dirty="0">
                <a:cs typeface="American Typewriter"/>
              </a:rPr>
              <a:t>our</a:t>
            </a:r>
            <a:r>
              <a:rPr sz="1400" spc="119" dirty="0">
                <a:cs typeface="American Typewriter"/>
              </a:rPr>
              <a:t> </a:t>
            </a:r>
            <a:r>
              <a:rPr sz="1400" i="1" spc="52" dirty="0">
                <a:cs typeface="Times New Roman"/>
              </a:rPr>
              <a:t>et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-8" dirty="0">
                <a:cs typeface="Times New Roman"/>
              </a:rPr>
              <a:t>al.,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23" dirty="0">
                <a:cs typeface="Times New Roman"/>
              </a:rPr>
              <a:t>Cytometry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67" dirty="0">
                <a:cs typeface="Times New Roman"/>
              </a:rPr>
              <a:t>A</a:t>
            </a:r>
            <a:r>
              <a:rPr sz="1400" i="1" spc="119" dirty="0">
                <a:cs typeface="Times New Roman"/>
              </a:rPr>
              <a:t> </a:t>
            </a:r>
            <a:r>
              <a:rPr sz="1400" spc="-186" dirty="0">
                <a:cs typeface="American Typewriter"/>
              </a:rPr>
              <a:t>(2016)</a:t>
            </a:r>
            <a:endParaRPr sz="14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</a:t>
            </a:r>
            <a:r>
              <a:rPr lang="en-US" dirty="0" smtClean="0"/>
              <a:t>had </a:t>
            </a:r>
            <a:r>
              <a:rPr lang="en-US" dirty="0"/>
              <a:t>significant results on test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flowDensity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err="1" smtClean="0"/>
              <a:t>flowType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896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9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</a:t>
            </a:r>
            <a:r>
              <a:rPr lang="en-US" dirty="0" smtClean="0"/>
              <a:t>for Discovery </a:t>
            </a:r>
            <a:r>
              <a:rPr lang="en-US" dirty="0" smtClean="0"/>
              <a:t>&amp; Diagnosis </a:t>
            </a:r>
            <a:r>
              <a:rPr lang="en-US" dirty="0" smtClean="0"/>
              <a:t>in Big </a:t>
            </a:r>
            <a:r>
              <a:rPr lang="en-US" dirty="0" smtClean="0"/>
              <a:t>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flowDensity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Flow Cytometry Review</a:t>
            </a:r>
          </a:p>
          <a:p>
            <a:r>
              <a:rPr lang="en-US" smtClean="0"/>
              <a:t>The State of Automated Flow Cytometry Analysis</a:t>
            </a:r>
          </a:p>
          <a:p>
            <a:pPr lvl="1"/>
            <a:r>
              <a:rPr lang="en-US" smtClean="0"/>
              <a:t>Flow Cytometry Standards and Analysis (FlowCAP)</a:t>
            </a:r>
          </a:p>
          <a:p>
            <a:r>
              <a:rPr lang="en-US" smtClean="0"/>
              <a:t>Automated Flow Cytometry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</a:t>
            </a:r>
            <a:br>
              <a:rPr lang="en-US" dirty="0" smtClean="0"/>
            </a:br>
            <a:r>
              <a:rPr lang="en-US" dirty="0" smtClean="0"/>
              <a:t>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8135391" y="544629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GenePattern</a:t>
            </a:r>
            <a:r>
              <a:rPr lang="en-US" dirty="0"/>
              <a:t> -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Schematic Diagram Of A Flow Cytometer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843" y="1483493"/>
            <a:ext cx="5804034" cy="3743602"/>
          </a:xfrm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296531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1" y="5275816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0" y="5462508"/>
            <a:ext cx="8425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www.abcam.com</a:t>
            </a:r>
            <a:r>
              <a:rPr lang="en-US" sz="1000" dirty="0">
                <a:solidFill>
                  <a:schemeClr val="bg1"/>
                </a:solidFill>
              </a:rPr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06" y="1447800"/>
            <a:ext cx="5024708" cy="3817219"/>
          </a:xfrm>
        </p:spPr>
      </p:pic>
      <p:sp>
        <p:nvSpPr>
          <p:cNvPr id="11" name="Rectangle 10"/>
          <p:cNvSpPr/>
          <p:nvPr/>
        </p:nvSpPr>
        <p:spPr>
          <a:xfrm>
            <a:off x="0" y="5468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" charset="0"/>
              </a:rPr>
              <a:t>Bendall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S. C., Nolan, G. P., </a:t>
            </a:r>
            <a:r>
              <a:rPr lang="en-US" sz="1000" dirty="0" err="1">
                <a:solidFill>
                  <a:schemeClr val="bg1"/>
                </a:solidFill>
                <a:latin typeface="Helvetica" charset="0"/>
              </a:rPr>
              <a:t>Roederer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solidFill>
                  <a:schemeClr val="bg1"/>
                </a:solidFill>
                <a:latin typeface="Helvetica" charset="0"/>
              </a:rPr>
              <a:t>Trends in Immunology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charset="0"/>
              </a:rPr>
              <a:t>33,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323–332 (2012).</a:t>
            </a:r>
            <a:endParaRPr lang="en-US" sz="10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8" y="0"/>
            <a:ext cx="5679292" cy="5717155"/>
          </a:xfrm>
        </p:spPr>
      </p:pic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Flourochromes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370" r="3873" b="26990"/>
          <a:stretch/>
        </p:blipFill>
        <p:spPr>
          <a:xfrm>
            <a:off x="508001" y="865833"/>
            <a:ext cx="8145111" cy="4128768"/>
          </a:xfrm>
        </p:spPr>
      </p:pic>
      <p:sp>
        <p:nvSpPr>
          <p:cNvPr id="6" name="TextBox 5"/>
          <p:cNvSpPr txBox="1"/>
          <p:nvPr/>
        </p:nvSpPr>
        <p:spPr>
          <a:xfrm>
            <a:off x="0" y="5406434"/>
            <a:ext cx="61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Abcam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6412</TotalTime>
  <Words>1688</Words>
  <Application>Microsoft Macintosh PowerPoint</Application>
  <PresentationFormat>On-screen Show (16:10)</PresentationFormat>
  <Paragraphs>239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Flow Cytometry Review</vt:lpstr>
      <vt:lpstr>Schematic Diagram Of A Flow Cytometer</vt:lpstr>
      <vt:lpstr>Fluorescent Light Is Filtered So That Each PMT Detects A Specific Wavelength</vt:lpstr>
      <vt:lpstr>Fluorochromes</vt:lpstr>
      <vt:lpstr>Fluorochromes</vt:lpstr>
      <vt:lpstr>Flourochromes</vt:lpstr>
      <vt:lpstr>Manual Gating (polygons) Vs.  Automated Gating (colored dots)</vt:lpstr>
      <vt:lpstr>Automated  Flow Cytometry Analysis</vt:lpstr>
      <vt:lpstr>Automated Flow Cytometry Analysis</vt:lpstr>
      <vt:lpstr>Big Flow Cytometry Data</vt:lpstr>
      <vt:lpstr>Can Manual Analysis of  “High-Dimensional” Data Be Improved?</vt:lpstr>
      <vt:lpstr>&gt;50 Peer-reviewed, Free, Open Source Software Tools</vt:lpstr>
      <vt:lpstr>BioConductor - Open, Extensible Infrastructure  -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 (2010)</vt:lpstr>
      <vt:lpstr>FlowCAP-II:  Tools for Clinical Classification</vt:lpstr>
      <vt:lpstr>FlowCAP-III: Reducing Variability in Translational Immunology</vt:lpstr>
      <vt:lpstr>FlowCAP-III:  Supervised Analysis for “Diagnostics”</vt:lpstr>
      <vt:lpstr>Gating Transitionals From Lymphocytes</vt:lpstr>
      <vt:lpstr>FlowCAP-III Conclusion:  Stop Manually Gating</vt:lpstr>
      <vt:lpstr>FlowCAP-IV:  Unsupervised Clustering and Classification</vt:lpstr>
      <vt:lpstr>FlowCAP-IV:  Unsupervised Clustering and Classification</vt:lpstr>
      <vt:lpstr>Automated Analysis for Discovery &amp; Diagnosis in Big Flow Cytometry Data</vt:lpstr>
      <vt:lpstr>What You Can Do  To Get Started?</vt:lpstr>
      <vt:lpstr>What You Can Do To Get Started</vt:lpstr>
      <vt:lpstr>Learning R: BioConductor.org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371</cp:revision>
  <cp:lastPrinted>2017-07-25T04:00:12Z</cp:lastPrinted>
  <dcterms:created xsi:type="dcterms:W3CDTF">2017-04-02T05:29:27Z</dcterms:created>
  <dcterms:modified xsi:type="dcterms:W3CDTF">2017-08-23T03:45:17Z</dcterms:modified>
</cp:coreProperties>
</file>